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Garamond" panose="02020404030301010803" pitchFamily="18" charset="0"/>
      <p:regular r:id="rId16"/>
      <p:bold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4/qcy4Cmf9uV6ODm4UraErgywb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Trayn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418D0-BBF3-4F52-A921-B9BF304B8EC5}" v="5" dt="2021-05-04T11:50:22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Meerloo" userId="4cea9db4cc58d7e5" providerId="OrgId" clId="{72F418D0-BBF3-4F52-A921-B9BF304B8EC5}"/>
    <pc:docChg chg="modSld">
      <pc:chgData name="Layla Meerloo" userId="4cea9db4cc58d7e5" providerId="OrgId" clId="{72F418D0-BBF3-4F52-A921-B9BF304B8EC5}" dt="2021-05-04T11:50:30.406" v="4" actId="1076"/>
      <pc:docMkLst>
        <pc:docMk/>
      </pc:docMkLst>
      <pc:sldChg chg="modSp mod modNotes">
        <pc:chgData name="Layla Meerloo" userId="4cea9db4cc58d7e5" providerId="OrgId" clId="{72F418D0-BBF3-4F52-A921-B9BF304B8EC5}" dt="2021-05-04T11:50:30.406" v="4" actId="1076"/>
        <pc:sldMkLst>
          <pc:docMk/>
          <pc:sldMk cId="0" sldId="258"/>
        </pc:sldMkLst>
        <pc:graphicFrameChg chg="mod">
          <ac:chgData name="Layla Meerloo" userId="4cea9db4cc58d7e5" providerId="OrgId" clId="{72F418D0-BBF3-4F52-A921-B9BF304B8EC5}" dt="2021-05-04T11:50:30.406" v="4" actId="1076"/>
          <ac:graphicFrameMkLst>
            <pc:docMk/>
            <pc:sldMk cId="0" sldId="258"/>
            <ac:graphicFrameMk id="134" creationId="{00000000-0000-0000-0000-000000000000}"/>
          </ac:graphicFrameMkLst>
        </pc:graphicFrameChg>
      </pc:sldChg>
      <pc:sldChg chg="modNotes">
        <pc:chgData name="Layla Meerloo" userId="4cea9db4cc58d7e5" providerId="OrgId" clId="{72F418D0-BBF3-4F52-A921-B9BF304B8EC5}" dt="2021-05-04T11:50:14.727" v="1"/>
        <pc:sldMkLst>
          <pc:docMk/>
          <pc:sldMk cId="0" sldId="259"/>
        </pc:sldMkLst>
      </pc:sldChg>
      <pc:sldChg chg="modNotes">
        <pc:chgData name="Layla Meerloo" userId="4cea9db4cc58d7e5" providerId="OrgId" clId="{72F418D0-BBF3-4F52-A921-B9BF304B8EC5}" dt="2021-05-04T11:50:14.750" v="2"/>
        <pc:sldMkLst>
          <pc:docMk/>
          <pc:sldMk cId="0" sldId="2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itizensuk-my.sharepoint.com/personal/kate_traynor_citizensuk_org/Documents/Management%202021/Listening%20to%20parents%20March%202021/Words%20to%20describe%20PAC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Sheet1!$A$2:$A$26</c:f>
              <c:strCache>
                <c:ptCount val="25"/>
                <c:pt idx="0">
                  <c:v>family</c:v>
                </c:pt>
                <c:pt idx="1">
                  <c:v>support</c:v>
                </c:pt>
                <c:pt idx="2">
                  <c:v>information/knowledge</c:v>
                </c:pt>
                <c:pt idx="3">
                  <c:v>help</c:v>
                </c:pt>
                <c:pt idx="4">
                  <c:v>fantastic/great</c:v>
                </c:pt>
                <c:pt idx="5">
                  <c:v>home</c:v>
                </c:pt>
                <c:pt idx="6">
                  <c:v>sharing experiences</c:v>
                </c:pt>
                <c:pt idx="7">
                  <c:v>voice</c:v>
                </c:pt>
                <c:pt idx="8">
                  <c:v>playground/learn and play/activities</c:v>
                </c:pt>
                <c:pt idx="9">
                  <c:v>fun</c:v>
                </c:pt>
                <c:pt idx="10">
                  <c:v>welcoming/friendly</c:v>
                </c:pt>
                <c:pt idx="11">
                  <c:v>safe place</c:v>
                </c:pt>
                <c:pt idx="12">
                  <c:v>inclusive</c:v>
                </c:pt>
                <c:pt idx="13">
                  <c:v>empower</c:v>
                </c:pt>
                <c:pt idx="14">
                  <c:v>inspiration</c:v>
                </c:pt>
                <c:pt idx="15">
                  <c:v>solidarity</c:v>
                </c:pt>
                <c:pt idx="16">
                  <c:v>socialise</c:v>
                </c:pt>
                <c:pt idx="17">
                  <c:v>connection</c:v>
                </c:pt>
                <c:pt idx="18">
                  <c:v>encouraging</c:v>
                </c:pt>
                <c:pt idx="19">
                  <c:v>strong women</c:v>
                </c:pt>
                <c:pt idx="20">
                  <c:v>community</c:v>
                </c:pt>
                <c:pt idx="21">
                  <c:v>shoulder to cry on</c:v>
                </c:pt>
                <c:pt idx="22">
                  <c:v>de-stress</c:v>
                </c:pt>
                <c:pt idx="23">
                  <c:v>salvation</c:v>
                </c:pt>
                <c:pt idx="24">
                  <c:v>happiness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16</c:v>
                </c:pt>
                <c:pt idx="1">
                  <c:v>10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A-47B8-B261-933363C79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3775224"/>
        <c:axId val="513777144"/>
      </c:barChart>
      <c:catAx>
        <c:axId val="51377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777144"/>
        <c:crosses val="autoZero"/>
        <c:auto val="1"/>
        <c:lblAlgn val="ctr"/>
        <c:lblOffset val="100"/>
        <c:noMultiLvlLbl val="0"/>
      </c:catAx>
      <c:valAx>
        <c:axId val="51377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77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Biggest</a:t>
            </a:r>
            <a:r>
              <a:rPr lang="en-GB" sz="1600" b="1" baseline="0"/>
              <a:t> challenges facing parents</a:t>
            </a:r>
          </a:p>
          <a:p>
            <a:pPr>
              <a:defRPr sz="1600" b="1"/>
            </a:pPr>
            <a:r>
              <a:rPr lang="en-GB" sz="1600" b="1" baseline="0"/>
              <a:t>Key themes (94 responses in total)</a:t>
            </a:r>
            <a:endParaRPr lang="en-GB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44-4553-97C4-65D1703DB7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44-4553-97C4-65D1703DB7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44-4553-97C4-65D1703DB7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844-4553-97C4-65D1703DB7DF}"/>
              </c:ext>
            </c:extLst>
          </c:dPt>
          <c:cat>
            <c:strRef>
              <c:f>Sheet1!$B$45:$B$48</c:f>
              <c:strCache>
                <c:ptCount val="4"/>
                <c:pt idx="0">
                  <c:v>General challenges</c:v>
                </c:pt>
                <c:pt idx="1">
                  <c:v>Wellbeing</c:v>
                </c:pt>
                <c:pt idx="2">
                  <c:v>COVID/Pandemic related</c:v>
                </c:pt>
                <c:pt idx="3">
                  <c:v>Parent confidence &amp; access to info/advice</c:v>
                </c:pt>
              </c:strCache>
            </c:strRef>
          </c:cat>
          <c:val>
            <c:numRef>
              <c:f>Sheet1!$C$45:$C$48</c:f>
              <c:numCache>
                <c:formatCode>General</c:formatCode>
                <c:ptCount val="4"/>
                <c:pt idx="0">
                  <c:v>13</c:v>
                </c:pt>
                <c:pt idx="1">
                  <c:v>26</c:v>
                </c:pt>
                <c:pt idx="2">
                  <c:v>26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44-4553-97C4-65D1703DB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baseline="0"/>
              <a:t>What can PACT do?</a:t>
            </a:r>
          </a:p>
          <a:p>
            <a:pPr>
              <a:defRPr sz="1600" b="1"/>
            </a:pPr>
            <a:r>
              <a:rPr lang="en-GB" sz="1600" b="1" baseline="0"/>
              <a:t>Key themes (137 responses)</a:t>
            </a:r>
            <a:endParaRPr lang="en-GB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94-4541-B7AB-51F3E09242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94-4541-B7AB-51F3E09242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94-4541-B7AB-51F3E09242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94-4541-B7AB-51F3E0924234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94-4541-B7AB-51F3E0924234}"/>
              </c:ext>
            </c:extLst>
          </c:dPt>
          <c:cat>
            <c:strRef>
              <c:f>Sheet1!$B$51:$B$55</c:f>
              <c:strCache>
                <c:ptCount val="5"/>
                <c:pt idx="0">
                  <c:v>Practical support </c:v>
                </c:pt>
                <c:pt idx="1">
                  <c:v>Connecting families/groups</c:v>
                </c:pt>
                <c:pt idx="2">
                  <c:v>Leadership</c:v>
                </c:pt>
                <c:pt idx="3">
                  <c:v>Wellbeing</c:v>
                </c:pt>
                <c:pt idx="4">
                  <c:v>Skills/learning</c:v>
                </c:pt>
              </c:strCache>
            </c:strRef>
          </c:cat>
          <c:val>
            <c:numRef>
              <c:f>Sheet1!$C$51:$C$55</c:f>
              <c:numCache>
                <c:formatCode>General</c:formatCode>
                <c:ptCount val="5"/>
                <c:pt idx="0">
                  <c:v>30</c:v>
                </c:pt>
                <c:pt idx="1">
                  <c:v>57</c:v>
                </c:pt>
                <c:pt idx="2">
                  <c:v>3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94-4541-B7AB-51F3E0924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08T15:01:32.096" idx="1">
    <p:pos x="10" y="10"/>
    <p:text/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IM-T4Iw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2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2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12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0" name="Google Shape;20;p12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12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12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" name="Google Shape;23;p12"/>
          <p:cNvSpPr txBox="1"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800"/>
              <a:buFont typeface="Century Gothic"/>
              <a:buNone/>
              <a:defRPr sz="6800" b="0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EFEF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7696201" cy="6382512"/>
          </a:xfrm>
          <a:prstGeom prst="rect">
            <a:avLst/>
          </a:prstGeom>
          <a:solidFill>
            <a:srgbClr val="95C77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dt" idx="10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ftr" idx="11"/>
          </p:nvPr>
        </p:nvSpPr>
        <p:spPr>
          <a:xfrm>
            <a:off x="612648" y="6035040"/>
            <a:ext cx="458800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10396728" y="6035040"/>
            <a:ext cx="1225296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20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2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1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" name="Google Shape;59;p11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0" name="Google Shape;60;p11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1" name="Google Shape;61;p11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2" name="Google Shape;62;p11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3" name="Google Shape;63;p11"/>
          <p:cNvSpPr txBox="1"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Century Gothic"/>
              <a:buNone/>
              <a:defRPr sz="6800" b="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Century Gothic"/>
              <a:buNone/>
              <a:defRPr sz="68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4" name="Google Shape;74;p16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75" name="Google Shape;75;p16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" name="Google Shape;76;p16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" name="Google Shape;77;p16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5318760" y="1344502"/>
            <a:ext cx="1554480" cy="498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1629157" y="5177408"/>
            <a:ext cx="56601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604504" y="5177408"/>
            <a:ext cx="195833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 b="1" i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1069848" y="2792472"/>
            <a:ext cx="4663440" cy="316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3"/>
          </p:nvPr>
        </p:nvSpPr>
        <p:spPr>
          <a:xfrm>
            <a:off x="6458712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4"/>
          </p:nvPr>
        </p:nvSpPr>
        <p:spPr>
          <a:xfrm>
            <a:off x="6458712" y="2792471"/>
            <a:ext cx="4663440" cy="3164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 b="0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6858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900"/>
              <a:buChar char="◦"/>
              <a:defRPr sz="19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2"/>
          </p:nvPr>
        </p:nvSpPr>
        <p:spPr>
          <a:xfrm>
            <a:off x="8458200" y="2336800"/>
            <a:ext cx="3161963" cy="3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dt" idx="10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ftr" idx="11"/>
          </p:nvPr>
        </p:nvSpPr>
        <p:spPr>
          <a:xfrm>
            <a:off x="685801" y="6035040"/>
            <a:ext cx="45847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10396728" y="6035040"/>
            <a:ext cx="122343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7;p10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dk1">
              <a:alpha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0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500"/>
              <a:buFont typeface="Garamond"/>
              <a:buChar char="◦"/>
              <a:defRPr sz="15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300"/>
              <a:buFont typeface="Garamond"/>
              <a:buChar char="◦"/>
              <a:defRPr sz="13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9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rgbClr val="BFBFBF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9525" cap="sq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Char char="◦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300"/>
              <a:buFont typeface="Garamond"/>
              <a:buChar char="◦"/>
              <a:defRPr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" descr="abstract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9525" cap="sq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"/>
          <p:cNvSpPr txBox="1"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n-US" sz="4400">
                <a:solidFill>
                  <a:schemeClr val="lt1"/>
                </a:solidFill>
              </a:rPr>
              <a:t>MARCH 2021 LISTENING</a:t>
            </a:r>
            <a:endParaRPr/>
          </a:p>
        </p:txBody>
      </p:sp>
      <p:sp>
        <p:nvSpPr>
          <p:cNvPr id="122" name="Google Shape;122;p1"/>
          <p:cNvSpPr txBox="1"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chemeClr val="lt1"/>
                </a:solidFill>
              </a:rPr>
              <a:t>Zoom Group Listening</a:t>
            </a:r>
            <a:endParaRPr/>
          </a:p>
          <a:p>
            <a:pPr marL="0" lvl="0" indent="0" algn="ct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Listening overview </a:t>
            </a:r>
            <a:endParaRPr/>
          </a:p>
        </p:txBody>
      </p:sp>
      <p:sp>
        <p:nvSpPr>
          <p:cNvPr id="128" name="Google Shape;128;p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 b="1"/>
              <a:t>Over 20 parent leaders were involved in leading the listening with parents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r>
              <a:rPr lang="en-US" sz="2000" b="1"/>
              <a:t>We held 9 listening groups on Zoom in English and Spanish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r>
              <a:rPr lang="en-US" sz="2000" b="1"/>
              <a:t>Over 120 parents were involved in sharing their views</a:t>
            </a:r>
            <a:r>
              <a:rPr lang="en-US" sz="2000" b="1">
                <a:solidFill>
                  <a:srgbClr val="C00000"/>
                </a:solidFill>
              </a:rPr>
              <a:t>.</a:t>
            </a:r>
            <a:endParaRPr/>
          </a:p>
          <a:p>
            <a:pPr marL="182880" lvl="0" indent="-87629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</a:pPr>
            <a:r>
              <a:rPr lang="en-US" sz="1600" u="sng"/>
              <a:t>The questions we used in all groups were: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Share a word to describe PACT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What are the biggest challenges facing you as a parent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In the next year what should we (at PACT) we doing?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Would you be happy to help us?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1. Words to describe PACT</a:t>
            </a:r>
            <a:endParaRPr/>
          </a:p>
        </p:txBody>
      </p:sp>
      <p:graphicFrame>
        <p:nvGraphicFramePr>
          <p:cNvPr id="134" name="Google Shape;134;p3"/>
          <p:cNvGraphicFramePr/>
          <p:nvPr>
            <p:extLst>
              <p:ext uri="{D42A27DB-BD31-4B8C-83A1-F6EECF244321}">
                <p14:modId xmlns:p14="http://schemas.microsoft.com/office/powerpoint/2010/main" val="4101597516"/>
              </p:ext>
            </p:extLst>
          </p:nvPr>
        </p:nvGraphicFramePr>
        <p:xfrm>
          <a:off x="955085" y="1925117"/>
          <a:ext cx="10742100" cy="417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2. Biggest challenges facing parents</a:t>
            </a:r>
            <a:endParaRPr/>
          </a:p>
        </p:txBody>
      </p:sp>
      <p:graphicFrame>
        <p:nvGraphicFramePr>
          <p:cNvPr id="140" name="Google Shape;140;p4"/>
          <p:cNvGraphicFramePr/>
          <p:nvPr/>
        </p:nvGraphicFramePr>
        <p:xfrm>
          <a:off x="1066800" y="1918503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660" y="373039"/>
            <a:ext cx="5032974" cy="302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8544" y="343293"/>
            <a:ext cx="5044137" cy="302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9112" y="3459822"/>
            <a:ext cx="5032974" cy="302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68818" y="3472584"/>
            <a:ext cx="5044137" cy="303184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 txBox="1"/>
          <p:nvPr/>
        </p:nvSpPr>
        <p:spPr>
          <a:xfrm rot="-5400000">
            <a:off x="3543554" y="3287918"/>
            <a:ext cx="50329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Biggest challenges facing parents</a:t>
            </a: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3. What can PACT do? </a:t>
            </a:r>
            <a:endParaRPr/>
          </a:p>
        </p:txBody>
      </p:sp>
      <p:graphicFrame>
        <p:nvGraphicFramePr>
          <p:cNvPr id="155" name="Google Shape;155;p6"/>
          <p:cNvGraphicFramePr/>
          <p:nvPr/>
        </p:nvGraphicFramePr>
        <p:xfrm>
          <a:off x="1066800" y="2014194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856" y="390521"/>
            <a:ext cx="4584589" cy="275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2438" y="359699"/>
            <a:ext cx="5020982" cy="3017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8856" y="3197631"/>
            <a:ext cx="4584589" cy="2328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52438" y="3464073"/>
            <a:ext cx="5020981" cy="301793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7"/>
          <p:cNvSpPr txBox="1"/>
          <p:nvPr/>
        </p:nvSpPr>
        <p:spPr>
          <a:xfrm>
            <a:off x="821933" y="5712433"/>
            <a:ext cx="3585680" cy="64633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Plus 3 responses around topic of leadership (promote groups, help other mums and develop leadership skills)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7"/>
          <p:cNvSpPr txBox="1"/>
          <p:nvPr/>
        </p:nvSpPr>
        <p:spPr>
          <a:xfrm rot="-5400000">
            <a:off x="3748602" y="3312693"/>
            <a:ext cx="40582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can PACT do…..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/>
        </p:nvSpPr>
        <p:spPr>
          <a:xfrm rot="-180625">
            <a:off x="723570" y="621997"/>
            <a:ext cx="3641697" cy="24622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place where everyone supports each other – a home away from home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oasis for child to play and mums to keep in touch with others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support to interact and learn while having fun and sharing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don’t have family in this country but made friends within PACT</a:t>
            </a:r>
            <a:endParaRPr/>
          </a:p>
        </p:txBody>
      </p:sp>
      <p:sp>
        <p:nvSpPr>
          <p:cNvPr id="171" name="Google Shape;171;p8"/>
          <p:cNvSpPr txBox="1"/>
          <p:nvPr/>
        </p:nvSpPr>
        <p:spPr>
          <a:xfrm rot="200089">
            <a:off x="5088834" y="664594"/>
            <a:ext cx="4277802" cy="2462213"/>
          </a:xfrm>
          <a:prstGeom prst="rect">
            <a:avLst/>
          </a:prstGeom>
          <a:solidFill>
            <a:srgbClr val="95C77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Language barrier can be a problem to interact with other parents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foreigner in London and it can be lonely and isolating – lack of tribe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Fear of communicating due to lack of self-confidence in English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do well in this country I do not belong to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 rot="-729264">
            <a:off x="9955145" y="1038954"/>
            <a:ext cx="1582309" cy="954107"/>
          </a:xfrm>
          <a:prstGeom prst="rect">
            <a:avLst/>
          </a:prstGeom>
          <a:solidFill>
            <a:srgbClr val="F1F5D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community of like-minded parents where I can contribute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3" name="Google Shape;173;p8"/>
          <p:cNvSpPr txBox="1"/>
          <p:nvPr/>
        </p:nvSpPr>
        <p:spPr>
          <a:xfrm rot="213521">
            <a:off x="9521017" y="2552301"/>
            <a:ext cx="2098421" cy="2677656"/>
          </a:xfrm>
          <a:prstGeom prst="rect">
            <a:avLst/>
          </a:prstGeom>
          <a:solidFill>
            <a:srgbClr val="F9B0A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More outdoor meetings – parks – more space. More trips and events outdoors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Small groups can meet outside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garden is a space for family sharing and learning</a:t>
            </a:r>
            <a:endParaRPr/>
          </a:p>
        </p:txBody>
      </p:sp>
      <p:sp>
        <p:nvSpPr>
          <p:cNvPr id="174" name="Google Shape;174;p8"/>
          <p:cNvSpPr txBox="1"/>
          <p:nvPr/>
        </p:nvSpPr>
        <p:spPr>
          <a:xfrm rot="398654">
            <a:off x="641782" y="3539115"/>
            <a:ext cx="1494845" cy="2462213"/>
          </a:xfrm>
          <a:prstGeom prst="rect">
            <a:avLst/>
          </a:prstGeom>
          <a:solidFill>
            <a:srgbClr val="BCE8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Buddy scheme to have a have chat – one to one is good for people that are shy, Can have face to face talk to share about personal stuff.</a:t>
            </a:r>
            <a:endParaRPr/>
          </a:p>
        </p:txBody>
      </p:sp>
      <p:sp>
        <p:nvSpPr>
          <p:cNvPr id="175" name="Google Shape;175;p8"/>
          <p:cNvSpPr txBox="1"/>
          <p:nvPr/>
        </p:nvSpPr>
        <p:spPr>
          <a:xfrm rot="-183747">
            <a:off x="2623705" y="3323900"/>
            <a:ext cx="3918658" cy="2893100"/>
          </a:xfrm>
          <a:prstGeom prst="rect">
            <a:avLst/>
          </a:prstGeom>
          <a:solidFill>
            <a:srgbClr val="FEF5D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Want classes on emotional wellbeing as after COVID will need it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Want socialising groups as we are too dependant on electronics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Want to meet with other mums and babies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Activities that will engage parents and children at same time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Parents want practical workshops to learn and also fun ones to relax and connect</a:t>
            </a:r>
            <a:endParaRPr/>
          </a:p>
        </p:txBody>
      </p:sp>
      <p:sp>
        <p:nvSpPr>
          <p:cNvPr id="176" name="Google Shape;176;p8"/>
          <p:cNvSpPr txBox="1"/>
          <p:nvPr/>
        </p:nvSpPr>
        <p:spPr>
          <a:xfrm rot="267217">
            <a:off x="7036904" y="3538330"/>
            <a:ext cx="2059388" cy="1169551"/>
          </a:xfrm>
          <a:prstGeom prst="rect">
            <a:avLst/>
          </a:prstGeom>
          <a:solidFill>
            <a:srgbClr val="DDF3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Concerns about children being too dependant on electronics – how can parents help?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8"/>
          <p:cNvSpPr txBox="1"/>
          <p:nvPr/>
        </p:nvSpPr>
        <p:spPr>
          <a:xfrm rot="-186617">
            <a:off x="9540533" y="5494352"/>
            <a:ext cx="2059387" cy="738664"/>
          </a:xfrm>
          <a:prstGeom prst="rect">
            <a:avLst/>
          </a:prstGeom>
          <a:solidFill>
            <a:srgbClr val="E2ED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 to face groups are important – human connection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8"/>
          <p:cNvSpPr txBox="1"/>
          <p:nvPr/>
        </p:nvSpPr>
        <p:spPr>
          <a:xfrm rot="265183">
            <a:off x="6991006" y="5049078"/>
            <a:ext cx="2096433" cy="954107"/>
          </a:xfrm>
          <a:prstGeom prst="rect">
            <a:avLst/>
          </a:prstGeom>
          <a:solidFill>
            <a:srgbClr val="FCD6D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Parents found it hard to answer questions in the listening – need to do more of it!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VTI">
  <a:themeElements>
    <a:clrScheme name="FIVE">
      <a:dk1>
        <a:srgbClr val="000000"/>
      </a:dk1>
      <a:lt1>
        <a:srgbClr val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VTI">
  <a:themeElements>
    <a:clrScheme name="FIVE">
      <a:dk1>
        <a:srgbClr val="000000"/>
      </a:dk1>
      <a:lt1>
        <a:srgbClr val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Widescreen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Century Gothic</vt:lpstr>
      <vt:lpstr>Arial</vt:lpstr>
      <vt:lpstr>SavonVTI</vt:lpstr>
      <vt:lpstr>SavonVTI</vt:lpstr>
      <vt:lpstr>MARCH 2021 LISTENING</vt:lpstr>
      <vt:lpstr>Listening overview </vt:lpstr>
      <vt:lpstr>1. Words to describe PACT</vt:lpstr>
      <vt:lpstr>2. Biggest challenges facing parents</vt:lpstr>
      <vt:lpstr>PowerPoint Presentation</vt:lpstr>
      <vt:lpstr>3. What can PACT do?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2021 LISTENING</dc:title>
  <dc:creator>Kate Traynor</dc:creator>
  <cp:lastModifiedBy>Layla Meerloo</cp:lastModifiedBy>
  <cp:revision>1</cp:revision>
  <dcterms:created xsi:type="dcterms:W3CDTF">2021-04-07T19:34:02Z</dcterms:created>
  <dcterms:modified xsi:type="dcterms:W3CDTF">2021-05-04T11:50:32Z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